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256" r:id="rId3"/>
    <p:sldId id="257" r:id="rId5"/>
    <p:sldId id="279" r:id="rId6"/>
    <p:sldId id="274" r:id="rId7"/>
    <p:sldId id="259" r:id="rId8"/>
    <p:sldId id="301" r:id="rId9"/>
    <p:sldId id="258" r:id="rId10"/>
    <p:sldId id="300" r:id="rId11"/>
    <p:sldId id="286" r:id="rId12"/>
    <p:sldId id="273" r:id="rId13"/>
    <p:sldId id="282" r:id="rId14"/>
    <p:sldId id="381" r:id="rId15"/>
    <p:sldId id="283" r:id="rId16"/>
    <p:sldId id="260" r:id="rId17"/>
    <p:sldId id="355" r:id="rId18"/>
    <p:sldId id="356" r:id="rId19"/>
    <p:sldId id="284" r:id="rId20"/>
    <p:sldId id="326" r:id="rId21"/>
    <p:sldId id="285" r:id="rId22"/>
    <p:sldId id="331" r:id="rId23"/>
    <p:sldId id="332" r:id="rId24"/>
    <p:sldId id="333" r:id="rId25"/>
    <p:sldId id="334" r:id="rId26"/>
    <p:sldId id="335" r:id="rId27"/>
    <p:sldId id="327" r:id="rId28"/>
    <p:sldId id="328" r:id="rId29"/>
    <p:sldId id="329" r:id="rId30"/>
    <p:sldId id="330" r:id="rId31"/>
    <p:sldId id="263" r:id="rId32"/>
    <p:sldId id="268" r:id="rId33"/>
    <p:sldId id="278" r:id="rId34"/>
    <p:sldId id="316" r:id="rId35"/>
    <p:sldId id="317" r:id="rId36"/>
    <p:sldId id="318" r:id="rId37"/>
    <p:sldId id="319" r:id="rId38"/>
    <p:sldId id="320" r:id="rId39"/>
    <p:sldId id="351" r:id="rId40"/>
    <p:sldId id="321" r:id="rId41"/>
    <p:sldId id="276" r:id="rId42"/>
    <p:sldId id="281" r:id="rId43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89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22.png"/><Relationship Id="rId1" Type="http://schemas.openxmlformats.org/officeDocument/2006/relationships/tags" Target="../tags/tag7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24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7.xml"/><Relationship Id="rId5" Type="http://schemas.openxmlformats.org/officeDocument/2006/relationships/image" Target="../media/image47.png"/><Relationship Id="rId4" Type="http://schemas.openxmlformats.org/officeDocument/2006/relationships/image" Target="../media/image46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45.wmf"/><Relationship Id="rId1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.xml"/><Relationship Id="rId4" Type="http://schemas.openxmlformats.org/officeDocument/2006/relationships/image" Target="../media/image50.png"/><Relationship Id="rId3" Type="http://schemas.openxmlformats.org/officeDocument/2006/relationships/image" Target="../media/image12.png"/><Relationship Id="rId2" Type="http://schemas.openxmlformats.org/officeDocument/2006/relationships/tags" Target="../tags/tag79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1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52.png"/><Relationship Id="rId2" Type="http://schemas.openxmlformats.org/officeDocument/2006/relationships/image" Target="../media/image51.wmf"/><Relationship Id="rId1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54.wmf"/><Relationship Id="rId2" Type="http://schemas.openxmlformats.org/officeDocument/2006/relationships/oleObject" Target="../embeddings/oleObject9.bin"/><Relationship Id="rId1" Type="http://schemas.openxmlformats.org/officeDocument/2006/relationships/tags" Target="../tags/tag8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7.xml"/><Relationship Id="rId2" Type="http://schemas.openxmlformats.org/officeDocument/2006/relationships/image" Target="../media/image56.png"/><Relationship Id="rId1" Type="http://schemas.openxmlformats.org/officeDocument/2006/relationships/tags" Target="../tags/tag8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68.xml"/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/>
          <p:nvPr/>
        </p:nvSpPr>
        <p:spPr>
          <a:xfrm>
            <a:off x="1877060" y="2512695"/>
            <a:ext cx="868426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QCOW2镜像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217670" y="3961130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468745" y="4472305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>
          <a:xfrm>
            <a:off x="944245" y="353695"/>
            <a:ext cx="6193790" cy="647700"/>
          </a:xfrm>
        </p:spPr>
        <p:txBody>
          <a:bodyPr vert="horz" wrap="square"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qcow2-dump</a:t>
            </a:r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的设计</a:t>
            </a:r>
            <a:endParaRPr lang="en-US" altLang="zh-CN" sz="3600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6626" name="Rectangle 3"/>
          <p:cNvSpPr txBox="1"/>
          <p:nvPr/>
        </p:nvSpPr>
        <p:spPr>
          <a:xfrm>
            <a:off x="944245" y="1214755"/>
            <a:ext cx="10299065" cy="5400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功能点：</a:t>
            </a:r>
            <a:endParaRPr lang="zh-CN" altLang="en-US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索引表项、引用表项合法性检查；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引用计数检查；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)active cluster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簇重用检测(方案对比)；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引用计数与COPIED标记匹配检查；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(5)快照头检查；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镜像修复功能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引用计数修复与快照回滚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快照回滚的实现与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 snapshot -a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的实现不同，关键时刻可以抢救数据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，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(7)重用簇重建功能，损坏引用表重建功能；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(8)指定位置数据编辑修补功能；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(9)多种统计信息和建议信息，镜像状态一目了然；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(10)设备升级，脚本巡检；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(11)镜像状态定期检查，前端告警；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						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6627" name="文本框 25603"/>
          <p:cNvSpPr txBox="1"/>
          <p:nvPr/>
        </p:nvSpPr>
        <p:spPr>
          <a:xfrm>
            <a:off x="5931535" y="5755323"/>
            <a:ext cx="3024188" cy="3067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附件：changelog.txt  </a:t>
            </a:r>
            <a:endParaRPr lang="zh-CN" altLang="en-US" sz="14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dirty="0">
                <a:solidFill>
                  <a:schemeClr val="hlink"/>
                </a:solidFill>
              </a:rPr>
              <a:t>设计的创新性</a:t>
            </a:r>
            <a:endParaRPr lang="zh-CN" altLang="en-US" dirty="0"/>
          </a:p>
        </p:txBody>
      </p:sp>
      <p:sp>
        <p:nvSpPr>
          <p:cNvPr id="27650" name="文本占位符 26626"/>
          <p:cNvSpPr>
            <a:spLocks noGrp="1"/>
          </p:cNvSpPr>
          <p:nvPr>
            <p:ph idx="1"/>
          </p:nvPr>
        </p:nvSpPr>
        <p:spPr>
          <a:xfrm>
            <a:off x="947420" y="1628775"/>
            <a:ext cx="9056370" cy="4890135"/>
          </a:xfrm>
        </p:spPr>
        <p:txBody>
          <a:bodyPr anchor="t" anchorCtr="0"/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info/check/error/dump四种输出模式(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)；</a:t>
            </a:r>
            <a:endParaRPr lang="en-US" altLang="zh-CN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簇被重用的检测及算法(原创性：其它工具没有此功能)；</a:t>
            </a:r>
            <a:endParaRPr lang="zh-CN" altLang="en-US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active重用簇重建功能(原创性：其它工具没有此功能)；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损坏引用表重建功能(原创性：其它工具没有此功能)；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 快照回滚的实现与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qemu-img snapshot -a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的实现不同，关键时刻抢救数据；(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原创性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 批量检测；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一键修复(适用于大部分损坏的镜像)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 多种检测类型；详细统计信息及操作建议，镜像状态一目了然；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附件：changelog.txt</a:t>
            </a:r>
            <a:endParaRPr lang="zh-CN" altLang="en-US" sz="1200" dirty="0">
              <a:solidFill>
                <a:srgbClr val="FF66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qcow2-dump工具</a:t>
            </a:r>
            <a:r>
              <a:rPr>
                <a:solidFill>
                  <a:schemeClr val="hlink"/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hlink"/>
                </a:solidFill>
              </a:rPr>
              <a:t>设计实现</a:t>
            </a:r>
            <a:endParaRPr lang="zh-CN" altLang="en-US" dirty="0"/>
          </a:p>
        </p:txBody>
      </p:sp>
      <p:pic>
        <p:nvPicPr>
          <p:cNvPr id="3" name="图片 2" descr="qcow2-dump实现框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735" y="0"/>
            <a:ext cx="282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27649"/>
          <p:cNvSpPr>
            <a:spLocks noGrp="1"/>
          </p:cNvSpPr>
          <p:nvPr>
            <p:ph type="title"/>
          </p:nvPr>
        </p:nvSpPr>
        <p:spPr>
          <a:xfrm>
            <a:off x="853440" y="356235"/>
            <a:ext cx="3844925" cy="647700"/>
          </a:xfrm>
        </p:spPr>
        <p:txBody>
          <a:bodyPr anchor="ctr" anchorCtr="0"/>
          <a:p>
            <a:r>
              <a:rPr lang="zh-CN" altLang="en-US" sz="4000" dirty="0">
                <a:solidFill>
                  <a:schemeClr val="hlink"/>
                </a:solidFill>
              </a:rPr>
              <a:t>开源社区交流</a:t>
            </a:r>
            <a:endParaRPr lang="zh-CN" altLang="en-US" sz="4000" dirty="0">
              <a:solidFill>
                <a:schemeClr val="hlink"/>
              </a:solidFill>
            </a:endParaRPr>
          </a:p>
        </p:txBody>
      </p:sp>
      <p:pic>
        <p:nvPicPr>
          <p:cNvPr id="28674" name="图片 27650" descr="e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145" y="1270"/>
            <a:ext cx="4979988" cy="6856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文本框 27651"/>
          <p:cNvSpPr txBox="1"/>
          <p:nvPr/>
        </p:nvSpPr>
        <p:spPr>
          <a:xfrm>
            <a:off x="955040" y="1555750"/>
            <a:ext cx="41433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u="sng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https://github.com/jnsnow/qcheck</a:t>
            </a:r>
            <a:endParaRPr lang="zh-CN" altLang="en-US" sz="1400" u="sng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相似工具的比较：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功能太简单，而且实现存在问题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文本框 27652"/>
          <p:cNvSpPr txBox="1"/>
          <p:nvPr/>
        </p:nvSpPr>
        <p:spPr>
          <a:xfrm>
            <a:off x="955040" y="3565525"/>
            <a:ext cx="463042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qcow2-dump工具下一步更新：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基于qemu接口，支持更多类型的存储(libnfs, gluster等)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文本框 27653"/>
          <p:cNvSpPr txBox="1"/>
          <p:nvPr/>
        </p:nvSpPr>
        <p:spPr>
          <a:xfrm>
            <a:off x="954723" y="2707958"/>
            <a:ext cx="42843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qemu-img check有的所有功能，qcow2-dump都有。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9698" name="图片 1" descr="微信图片_2021080414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1304925"/>
            <a:ext cx="2994025" cy="532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4" descr="微信图片_202108041450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90" y="1304925"/>
            <a:ext cx="2997200" cy="5329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图片 1" descr="微信图片_20210804145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658" y="1304925"/>
            <a:ext cx="2995612" cy="532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 descr="qcow2-du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820" y="0"/>
            <a:ext cx="656780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0590" y="1226185"/>
            <a:ext cx="3876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https://mail.gnu.org/archive/html/qemu-devel/2020-11/msg05778.html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7730" y="97218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https://mp.weixin.qq.com/s/rD4_vnXBHgQTpX2dicPm0g</a:t>
            </a:r>
            <a:r>
              <a:rPr lang="zh-CN" altLang="en-US" sz="1400"/>
              <a:t> </a:t>
            </a:r>
            <a:endParaRPr lang="zh-CN" altLang="en-US" sz="1400"/>
          </a:p>
        </p:txBody>
      </p:sp>
      <p:pic>
        <p:nvPicPr>
          <p:cNvPr id="3" name="图片 2" descr="lei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8535" y="0"/>
            <a:ext cx="485521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5985" y="1304290"/>
            <a:ext cx="53987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http://www.remword.com/kps_result/all_whole.html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  <p:pic>
        <p:nvPicPr>
          <p:cNvPr id="5" name="图片 4" descr="leimin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5" y="1679575"/>
            <a:ext cx="4036695" cy="5170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415" y="2838450"/>
            <a:ext cx="3216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https://github.com/ming1/qcow2-dump</a:t>
            </a:r>
            <a:r>
              <a:rPr lang="zh-CN" altLang="en-US" sz="1600"/>
              <a:t>   </a:t>
            </a:r>
            <a:endParaRPr lang="zh-CN" altLang="en-US" sz="1600"/>
          </a:p>
        </p:txBody>
      </p:sp>
      <p:pic>
        <p:nvPicPr>
          <p:cNvPr id="8" name="图片 7" descr="leiming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3250565"/>
            <a:ext cx="3590925" cy="1704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445" y="5117465"/>
            <a:ext cx="34651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内核开发大佬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雷明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引用了qcow2-dump；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另外Maxim Levitsky是使用了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qcow2-dump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工具后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才写了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dump-qcow2.pl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脚本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见前页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7649"/>
          <p:cNvSpPr>
            <a:spLocks noGrp="1"/>
          </p:cNvSpPr>
          <p:nvPr>
            <p:ph type="title"/>
          </p:nvPr>
        </p:nvSpPr>
        <p:spPr>
          <a:xfrm>
            <a:off x="248285" y="400685"/>
            <a:ext cx="383413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5495" y="977900"/>
            <a:ext cx="10216515" cy="5876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3"/>
          <p:cNvSpPr/>
          <p:nvPr/>
        </p:nvSpPr>
        <p:spPr>
          <a:xfrm>
            <a:off x="1335723" y="5832158"/>
            <a:ext cx="18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endParaRPr lang="zh-CN" altLang="zh-CN" sz="1400">
              <a:latin typeface="微软雅黑" panose="020B0503020204020204" charset="-122"/>
              <a:ea typeface="微软雅黑" panose="020B0503020204020204" charset="-122"/>
              <a:sym typeface="Calibri" panose="020F0502020204030204" pitchFamily="2" charset="0"/>
            </a:endParaRPr>
          </a:p>
        </p:txBody>
      </p:sp>
      <p:sp>
        <p:nvSpPr>
          <p:cNvPr id="31746" name="文本框 28674"/>
          <p:cNvSpPr txBox="1"/>
          <p:nvPr/>
        </p:nvSpPr>
        <p:spPr>
          <a:xfrm>
            <a:off x="980123" y="1268413"/>
            <a:ext cx="3890962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开源社区维护者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主要是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redhat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交流讨论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工具的邮件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被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Markus Armbruster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抄送给了</a:t>
            </a:r>
            <a:r>
              <a:rPr lang="en-US" altLang="zh-CN" sz="1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 maintainer</a:t>
            </a:r>
            <a:endParaRPr lang="en-US" altLang="zh-CN" sz="140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文本框 28675"/>
          <p:cNvSpPr txBox="1"/>
          <p:nvPr/>
        </p:nvSpPr>
        <p:spPr>
          <a:xfrm>
            <a:off x="908685" y="476250"/>
            <a:ext cx="4797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虚拟磁盘数据安全：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镜像损坏检测与修复工具，获得开源社区大佬认可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8" name="图片 28676" descr="discus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3175"/>
            <a:ext cx="5051425" cy="68548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1749" name="对象 28677"/>
          <p:cNvGraphicFramePr/>
          <p:nvPr/>
        </p:nvGraphicFramePr>
        <p:xfrm>
          <a:off x="1413510" y="4778058"/>
          <a:ext cx="24669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2331085" imgH="1802130" progId="Visio.Drawing.11">
                  <p:embed/>
                </p:oleObj>
              </mc:Choice>
              <mc:Fallback>
                <p:oleObj name="" r:id="rId2" imgW="2331085" imgH="180213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3510" y="4778058"/>
                        <a:ext cx="2466975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对象 28678"/>
          <p:cNvGraphicFramePr/>
          <p:nvPr/>
        </p:nvGraphicFramePr>
        <p:xfrm>
          <a:off x="1413510" y="2802890"/>
          <a:ext cx="317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3012440" imgH="1802130" progId="Visio.Drawing.11">
                  <p:embed/>
                </p:oleObj>
              </mc:Choice>
              <mc:Fallback>
                <p:oleObj name="" r:id="rId4" imgW="3012440" imgH="180213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3510" y="2802890"/>
                        <a:ext cx="3179763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文本框 28679"/>
          <p:cNvSpPr txBox="1"/>
          <p:nvPr/>
        </p:nvSpPr>
        <p:spPr>
          <a:xfrm>
            <a:off x="1043305" y="2288858"/>
            <a:ext cx="2881313" cy="3349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簇重用：(引用计数错误导致)</a:t>
            </a:r>
            <a:endParaRPr lang="zh-CN" altLang="en-US" sz="16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7"/>
          <p:cNvSpPr/>
          <p:nvPr/>
        </p:nvSpPr>
        <p:spPr>
          <a:xfrm>
            <a:off x="4727258" y="2551748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 idx="4294967295"/>
          </p:nvPr>
        </p:nvSpPr>
        <p:spPr>
          <a:xfrm>
            <a:off x="884555" y="621030"/>
            <a:ext cx="4844415" cy="647700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镜像检查及修复的一般步骤</a:t>
            </a:r>
            <a:endParaRPr lang="zh-CN" altLang="en-US" sz="2400" dirty="0">
              <a:solidFill>
                <a:schemeClr val="hlink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sp>
        <p:nvSpPr>
          <p:cNvPr id="18434" name="Rectangle 3"/>
          <p:cNvSpPr txBox="1"/>
          <p:nvPr/>
        </p:nvSpPr>
        <p:spPr>
          <a:xfrm>
            <a:off x="885825" y="1392555"/>
            <a:ext cx="10520045" cy="523811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历史：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以前排查客户的镜像损坏问题，缺少工具(qemu-img/hexedit/hexdump/...)及功能不全，费时费力；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基础：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清楚qcow2镜像的格式、分配模式； (包括镜像打快照后的元数据分布)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步骤：</a:t>
            </a:r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虚拟机镜像是否损坏？如何即时发现？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后台脚本定期调用工具对镜像检测并记录将状态到数据库/手动执行巡检脚本检查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所有虚拟机镜像状态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(镜像状态检测)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镜像已损坏，如何知道损坏的位置？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(损坏定位)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及损坏的类型？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(损坏分类)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（qcow2-dump -m error命令能够检测并输出损坏位置及类型）</a:t>
            </a:r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镜像已损坏，如何知道是否可以修复？以及如何修复?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(镜像修复)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 (异地备份恢复；</a:t>
            </a:r>
            <a:r>
              <a:rPr lang="en-US" altLang="zh-CN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VS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存储副本修复；快照回滚抢救修复；跳过损坏数据修复，抢救未损坏数据；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修补已损坏的数据...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600" dirty="0"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qcow2_dump changelog.txt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镜像检查及修复工具.txt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18435" name="图片 174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1873" y="4984750"/>
            <a:ext cx="6370637" cy="14001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5190" y="51606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190" y="51606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30721"/>
          <p:cNvSpPr>
            <a:spLocks noGrp="1"/>
          </p:cNvSpPr>
          <p:nvPr>
            <p:ph type="title"/>
          </p:nvPr>
        </p:nvSpPr>
        <p:spPr>
          <a:xfrm>
            <a:off x="1046480" y="333375"/>
            <a:ext cx="7205345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3794" name="矩形 30722"/>
          <p:cNvSpPr/>
          <p:nvPr/>
        </p:nvSpPr>
        <p:spPr>
          <a:xfrm>
            <a:off x="1046480" y="4761230"/>
            <a:ext cx="6775450" cy="2087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VS  </a:t>
            </a: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引用计数错误及泄漏；                     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簇被重用；                                2.无其它结果输出；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3.索引表损坏；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4.COPIED标置与引用计数不匹配错误；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5.压缩数据索引项；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6.精简分配模式；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179195"/>
            <a:ext cx="580072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31745"/>
          <p:cNvSpPr>
            <a:spLocks noGrp="1"/>
          </p:cNvSpPr>
          <p:nvPr>
            <p:ph type="title"/>
          </p:nvPr>
        </p:nvSpPr>
        <p:spPr>
          <a:xfrm>
            <a:off x="995045" y="260350"/>
            <a:ext cx="803402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检测结果：镜像快照头损坏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4818" name="矩形 31746"/>
          <p:cNvSpPr/>
          <p:nvPr/>
        </p:nvSpPr>
        <p:spPr>
          <a:xfrm>
            <a:off x="1057275" y="4727575"/>
            <a:ext cx="6207125" cy="19278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：  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演示一键修复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镜像快照头损坏，并给出修复建议；（提供了两个修复建议）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4819" name="矩形 31747"/>
          <p:cNvSpPr/>
          <p:nvPr/>
        </p:nvSpPr>
        <p:spPr>
          <a:xfrm>
            <a:off x="4236720" y="5949950"/>
            <a:ext cx="30273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附件: 镜像快照头损坏检查结果.txt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qcow2镜像快照头损坏.png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981075"/>
            <a:ext cx="5765800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32769"/>
          <p:cNvSpPr>
            <a:spLocks noGrp="1"/>
          </p:cNvSpPr>
          <p:nvPr>
            <p:ph type="title"/>
          </p:nvPr>
        </p:nvSpPr>
        <p:spPr>
          <a:xfrm>
            <a:off x="986790" y="393065"/>
            <a:ext cx="1067435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检测结果：引用计数错误导致的簇被重用(数据覆盖)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5842" name="图片 32770" descr="簇已被重新分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174433"/>
            <a:ext cx="6051550" cy="394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矩形 32771"/>
          <p:cNvSpPr/>
          <p:nvPr/>
        </p:nvSpPr>
        <p:spPr>
          <a:xfrm>
            <a:off x="1035685" y="5217795"/>
            <a:ext cx="8293100" cy="14398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创新点：  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现在好像没有其它的工具能够检测出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的情况 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如何实现？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方案</a:t>
            </a:r>
            <a: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暴力方法和qcow2-dump算法实现的对比？</a:t>
            </a: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如何修复？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省海洋渔业局损坏镜像修复演示</a:t>
            </a:r>
            <a:endParaRPr lang="zh-CN" altLang="en-US" sz="1600" b="1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5844" name="矩形 32772"/>
          <p:cNvSpPr/>
          <p:nvPr/>
        </p:nvSpPr>
        <p:spPr>
          <a:xfrm>
            <a:off x="6626860" y="6247130"/>
            <a:ext cx="3025775" cy="304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附件：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注入故障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镜像损坏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.log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33793"/>
          <p:cNvSpPr>
            <a:spLocks noGrp="1"/>
          </p:cNvSpPr>
          <p:nvPr>
            <p:ph type="title"/>
          </p:nvPr>
        </p:nvSpPr>
        <p:spPr>
          <a:xfrm>
            <a:off x="1096963" y="403225"/>
            <a:ext cx="5905500" cy="10096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收集和构造的qcow2镜像损坏样本: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6867" name="矩形 33795"/>
          <p:cNvSpPr>
            <a:spLocks noGrp="1"/>
          </p:cNvSpPr>
          <p:nvPr/>
        </p:nvSpPr>
        <p:spPr>
          <a:xfrm>
            <a:off x="1168400" y="5668010"/>
            <a:ext cx="7150100" cy="8636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用于分别测试: 索引表损坏，引用表损坏，引用计数泄漏，引用计数错误，COPIED标志，被重新分配的情况，快照损坏，快照头损坏等</a:t>
            </a:r>
            <a:endParaRPr lang="zh-CN" altLang="en-US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489075"/>
            <a:ext cx="5133975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34817"/>
          <p:cNvSpPr>
            <a:spLocks noGrp="1"/>
          </p:cNvSpPr>
          <p:nvPr>
            <p:ph type="title"/>
          </p:nvPr>
        </p:nvSpPr>
        <p:spPr>
          <a:xfrm>
            <a:off x="1081405" y="44450"/>
            <a:ext cx="832485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qcow2-dump实际应用:  A类问题 和 技术支持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726440"/>
            <a:ext cx="8892540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35842"/>
          <p:cNvSpPr>
            <a:spLocks noGrp="1"/>
          </p:cNvSpPr>
          <p:nvPr>
            <p:ph type="title"/>
          </p:nvPr>
        </p:nvSpPr>
        <p:spPr>
          <a:xfrm>
            <a:off x="1010920" y="351790"/>
            <a:ext cx="4208145" cy="704850"/>
          </a:xfrm>
        </p:spPr>
        <p:txBody>
          <a:bodyPr vert="horz" wrap="square" anchor="ctr" anchorCtr="0"/>
          <a:p>
            <a:r>
              <a:rPr lang="en-US" altLang="zh-CN" sz="2400" dirty="0">
                <a:solidFill>
                  <a:schemeClr val="hlink"/>
                </a:solidFill>
              </a:rPr>
              <a:t>XXX5.2</a:t>
            </a:r>
            <a:r>
              <a:rPr lang="zh-CN" altLang="en-US" sz="2400" dirty="0">
                <a:solidFill>
                  <a:schemeClr val="hlink"/>
                </a:solidFill>
              </a:rPr>
              <a:t>版本，A类问题 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  <p:sp>
        <p:nvSpPr>
          <p:cNvPr id="38916" name="Rectangle 2"/>
          <p:cNvSpPr>
            <a:spLocks noGrp="1"/>
          </p:cNvSpPr>
          <p:nvPr/>
        </p:nvSpPr>
        <p:spPr>
          <a:xfrm>
            <a:off x="1009650" y="5483860"/>
            <a:ext cx="10349865" cy="7918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1600" dirty="0">
                <a:solidFill>
                  <a:schemeClr val="hlink"/>
                </a:solidFill>
                <a:latin typeface="楷体" panose="02010609060101010101" pitchFamily="1" charset="-122"/>
                <a:ea typeface="宋体" panose="02010600030101010101" pitchFamily="2" charset="-122"/>
                <a:sym typeface="Calibri" panose="020F0502020204030204" pitchFamily="2" charset="0"/>
              </a:rPr>
              <a:t>遇到镜像问题：第一反应应该是使用qcow2-dump工具检查镜像状态(分布式存储的多个副本之间状态是否一致)</a:t>
            </a:r>
            <a:endParaRPr lang="zh-CN" altLang="en-US" sz="1600" dirty="0">
              <a:solidFill>
                <a:schemeClr val="hlink"/>
              </a:solidFill>
              <a:latin typeface="楷体" panose="02010609060101010101" pitchFamily="1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056640"/>
            <a:ext cx="8448675" cy="2847975"/>
          </a:xfrm>
          <a:prstGeom prst="rect">
            <a:avLst/>
          </a:prstGeom>
        </p:spPr>
      </p:pic>
      <p:pic>
        <p:nvPicPr>
          <p:cNvPr id="3" name="图片 2" descr="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167505"/>
            <a:ext cx="716280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36866"/>
          <p:cNvSpPr>
            <a:spLocks noGrp="1"/>
          </p:cNvSpPr>
          <p:nvPr>
            <p:ph type="title"/>
          </p:nvPr>
        </p:nvSpPr>
        <p:spPr>
          <a:xfrm>
            <a:off x="996315" y="521970"/>
            <a:ext cx="8759825" cy="704850"/>
          </a:xfrm>
        </p:spPr>
        <p:txBody>
          <a:bodyPr vert="horz" wrap="square" anchor="ctr" anchorCtr="0"/>
          <a:p>
            <a:r>
              <a:rPr lang="zh-CN" altLang="en-US" dirty="0">
                <a:solidFill>
                  <a:schemeClr val="hlink"/>
                </a:solidFill>
              </a:rPr>
              <a:t>开发版本，TD简单过滤 “镜像损坏”</a:t>
            </a:r>
            <a:endParaRPr lang="zh-CN" altLang="en-US" dirty="0">
              <a:solidFill>
                <a:srgbClr val="FF3300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170" y="1424940"/>
            <a:ext cx="9032240" cy="50349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38913"/>
          <p:cNvSpPr>
            <a:spLocks noGrp="1"/>
          </p:cNvSpPr>
          <p:nvPr>
            <p:ph type="title"/>
          </p:nvPr>
        </p:nvSpPr>
        <p:spPr>
          <a:xfrm>
            <a:off x="1193165" y="402908"/>
            <a:ext cx="2314575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检测性能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pic>
        <p:nvPicPr>
          <p:cNvPr id="41986" name="图片 38914" descr="检查性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760" y="0"/>
            <a:ext cx="1746250" cy="682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矩形 7"/>
          <p:cNvSpPr/>
          <p:nvPr/>
        </p:nvSpPr>
        <p:spPr>
          <a:xfrm>
            <a:off x="4694873" y="2726373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矩形 40962"/>
          <p:cNvSpPr/>
          <p:nvPr/>
        </p:nvSpPr>
        <p:spPr>
          <a:xfrm>
            <a:off x="1074420" y="39497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4035" name="矩形 40963"/>
          <p:cNvSpPr/>
          <p:nvPr/>
        </p:nvSpPr>
        <p:spPr>
          <a:xfrm>
            <a:off x="1127760" y="981075"/>
            <a:ext cx="8504238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拨乱反正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修复坏数据（引用计数错误或者泄漏,COPIED错误等）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4036" name="图片 40964" descr="timg?image&amp;quality=80&amp;size=b9999_10000&amp;sec=1497381846360&amp;di=5a132ca5007427aee9938373b6f9c5a1&amp;imgtype=0&amp;src=http%3A%2F%2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785" y="1645920"/>
            <a:ext cx="3810000" cy="238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409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4170363"/>
            <a:ext cx="4648200" cy="265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8433" descr="qcow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7285" y="9525"/>
            <a:ext cx="5553075" cy="6837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标题 18434"/>
          <p:cNvSpPr>
            <a:spLocks noGrp="1"/>
          </p:cNvSpPr>
          <p:nvPr>
            <p:ph type="title"/>
          </p:nvPr>
        </p:nvSpPr>
        <p:spPr>
          <a:xfrm>
            <a:off x="1102360" y="553085"/>
            <a:ext cx="1752600" cy="5403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基础：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br>
              <a:rPr lang="en-US" altLang="zh-CN" sz="2400" dirty="0">
                <a:solidFill>
                  <a:schemeClr val="hlink"/>
                </a:solidFill>
              </a:rPr>
            </a:br>
            <a:r>
              <a:rPr lang="en-US" altLang="zh-CN" sz="2400" dirty="0">
                <a:solidFill>
                  <a:schemeClr val="hlink"/>
                </a:solidFill>
              </a:rPr>
              <a:t>qcow2</a:t>
            </a:r>
            <a:r>
              <a:rPr lang="zh-CN" altLang="en-US" sz="2400" dirty="0">
                <a:solidFill>
                  <a:schemeClr val="hlink"/>
                </a:solidFill>
              </a:rPr>
              <a:t>镜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格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及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分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配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模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矩形 41986"/>
          <p:cNvSpPr/>
          <p:nvPr/>
        </p:nvSpPr>
        <p:spPr>
          <a:xfrm>
            <a:off x="105664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5059" name="矩形 41987"/>
          <p:cNvSpPr/>
          <p:nvPr/>
        </p:nvSpPr>
        <p:spPr>
          <a:xfrm>
            <a:off x="1129665" y="1052513"/>
            <a:ext cx="7346950" cy="7921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刮骨疗毒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壮士断腕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挖掉损坏数据（回滚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删除快照）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0" name="图片 41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103" y="1771650"/>
            <a:ext cx="2157412" cy="2305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1" name="右箭头 41989"/>
          <p:cNvSpPr/>
          <p:nvPr/>
        </p:nvSpPr>
        <p:spPr>
          <a:xfrm>
            <a:off x="4155440" y="2781300"/>
            <a:ext cx="792163" cy="360363"/>
          </a:xfrm>
          <a:prstGeom prst="rightArrow">
            <a:avLst>
              <a:gd name="adj1" fmla="val 50000"/>
              <a:gd name="adj2" fmla="val 54905"/>
            </a:avLst>
          </a:prstGeom>
          <a:solidFill>
            <a:srgbClr val="FF33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2" name="图片 419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40" y="1771650"/>
            <a:ext cx="2233613" cy="237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3" name="矩形 41991"/>
          <p:cNvSpPr/>
          <p:nvPr/>
        </p:nvSpPr>
        <p:spPr>
          <a:xfrm>
            <a:off x="1582420" y="5302250"/>
            <a:ext cx="31826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快照头损坏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镜像损坏有快照可回滚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4" name="图片 41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5" y="4221163"/>
            <a:ext cx="4360863" cy="263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5" name="图片 419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45" y="4221163"/>
            <a:ext cx="4332288" cy="1038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3010"/>
          <p:cNvSpPr/>
          <p:nvPr/>
        </p:nvSpPr>
        <p:spPr>
          <a:xfrm>
            <a:off x="99568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6083" name="矩形 43011"/>
          <p:cNvSpPr/>
          <p:nvPr/>
        </p:nvSpPr>
        <p:spPr>
          <a:xfrm>
            <a:off x="1068705" y="112395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滥竽充数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填补坏数据（簇重用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6084" name="图片 4301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043" y="1872933"/>
            <a:ext cx="3457575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图片 430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4381500"/>
            <a:ext cx="7019925" cy="212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矩形 43014"/>
          <p:cNvSpPr/>
          <p:nvPr/>
        </p:nvSpPr>
        <p:spPr>
          <a:xfrm>
            <a:off x="4915535" y="1852930"/>
            <a:ext cx="36988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市标准化研究院损坏镜像修复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矩形 44033"/>
          <p:cNvSpPr/>
          <p:nvPr/>
        </p:nvSpPr>
        <p:spPr>
          <a:xfrm>
            <a:off x="103632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7106" name="矩形 44034"/>
          <p:cNvSpPr/>
          <p:nvPr/>
        </p:nvSpPr>
        <p:spPr>
          <a:xfrm>
            <a:off x="1109345" y="115443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昨日重现(建)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重建丢失/损坏数据（引用表损坏）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7" name="图片 44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2069465"/>
            <a:ext cx="5105400" cy="454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矩形 44036"/>
          <p:cNvSpPr/>
          <p:nvPr/>
        </p:nvSpPr>
        <p:spPr>
          <a:xfrm>
            <a:off x="6346825" y="2068513"/>
            <a:ext cx="34575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发电厂损坏镜像修复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检察院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9" name="图片 440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5" y="3850323"/>
            <a:ext cx="5267325" cy="276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45057"/>
          <p:cNvSpPr>
            <a:spLocks noGrp="1"/>
          </p:cNvSpPr>
          <p:nvPr>
            <p:ph type="title"/>
          </p:nvPr>
        </p:nvSpPr>
        <p:spPr>
          <a:xfrm>
            <a:off x="457200" y="336550"/>
            <a:ext cx="10708005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技术支持：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方程数码科技有限公司(2017-12-29) 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--视频演示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48130" name="矩形 45058"/>
          <p:cNvSpPr>
            <a:spLocks noGrp="1"/>
          </p:cNvSpPr>
          <p:nvPr/>
        </p:nvSpPr>
        <p:spPr>
          <a:xfrm>
            <a:off x="969963" y="5449253"/>
            <a:ext cx="85725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1. 客户虚拟机系统盘已经使用了21G数据；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2. 主机磁盘组raid10，raid开启了写缓存；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3. 主机断电，磁盘上的</a:t>
            </a:r>
            <a:r>
              <a:rPr lang="en-US" altLang="zh-CN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fs文件系统出错；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4. 检查镜像损坏：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引用表损坏(丢失)；L2索引表损坏；引用计数错误；</a:t>
            </a:r>
            <a:r>
              <a:rPr lang="zh-CN" altLang="en-US" dirty="0">
                <a:solidFill>
                  <a:srgbClr val="FF66FF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簇重用；</a:t>
            </a:r>
            <a:endParaRPr lang="zh-CN" altLang="en-US" dirty="0">
              <a:solidFill>
                <a:srgbClr val="FF66FF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graphicFrame>
        <p:nvGraphicFramePr>
          <p:cNvPr id="48131" name="对象 45059"/>
          <p:cNvGraphicFramePr/>
          <p:nvPr/>
        </p:nvGraphicFramePr>
        <p:xfrm>
          <a:off x="1100138" y="1509713"/>
          <a:ext cx="3241675" cy="381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4676775" imgH="5257800" progId="Paint.Picture">
                  <p:embed/>
                </p:oleObj>
              </mc:Choice>
              <mc:Fallback>
                <p:oleObj name="" r:id="rId1" imgW="4676775" imgH="5257800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0138" y="1509713"/>
                        <a:ext cx="3241675" cy="3817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对象 45060"/>
          <p:cNvGraphicFramePr/>
          <p:nvPr/>
        </p:nvGraphicFramePr>
        <p:xfrm>
          <a:off x="4510723" y="1507173"/>
          <a:ext cx="62579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6257925" imgH="2714625" progId="Paint.Picture">
                  <p:embed/>
                </p:oleObj>
              </mc:Choice>
              <mc:Fallback>
                <p:oleObj name="" r:id="rId3" imgW="6257925" imgH="27146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0723" y="1507173"/>
                        <a:ext cx="6257925" cy="271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040" y="3886200"/>
            <a:ext cx="4885690" cy="1441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46081"/>
          <p:cNvSpPr>
            <a:spLocks noGrp="1"/>
          </p:cNvSpPr>
          <p:nvPr>
            <p:ph type="title"/>
          </p:nvPr>
        </p:nvSpPr>
        <p:spPr>
          <a:xfrm>
            <a:off x="1172845" y="0"/>
            <a:ext cx="5488305" cy="10528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镜像已修复，虚拟机已正常运行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856615"/>
            <a:ext cx="8853805" cy="5888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0"/>
            <a:ext cx="5462270" cy="6858000"/>
          </a:xfrm>
          <a:prstGeom prst="rect">
            <a:avLst/>
          </a:prstGeom>
        </p:spPr>
      </p:pic>
      <p:pic>
        <p:nvPicPr>
          <p:cNvPr id="3" name="图片 471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7610" y="2109153"/>
            <a:ext cx="4394200" cy="360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10" y="0"/>
            <a:ext cx="385762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48129"/>
          <p:cNvSpPr>
            <a:spLocks noGrp="1"/>
          </p:cNvSpPr>
          <p:nvPr>
            <p:ph type="title"/>
          </p:nvPr>
        </p:nvSpPr>
        <p:spPr>
          <a:xfrm>
            <a:off x="342900" y="168275"/>
            <a:ext cx="1126490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2018-1-16 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 5.8.3即将预发布，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公司停电，</a:t>
            </a:r>
            <a:r>
              <a:rPr lang="zh-CN" altLang="en-US" sz="2400" dirty="0">
                <a:solidFill>
                  <a:schemeClr val="hlink"/>
                </a:solidFill>
              </a:rPr>
              <a:t>损坏6个镜像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51202" name="对象 48130"/>
          <p:cNvGraphicFramePr/>
          <p:nvPr/>
        </p:nvGraphicFramePr>
        <p:xfrm>
          <a:off x="791210" y="921703"/>
          <a:ext cx="637381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1487150" imgH="6248400" progId="StaticMetafile">
                  <p:embed/>
                </p:oleObj>
              </mc:Choice>
              <mc:Fallback>
                <p:oleObj name="" r:id="rId1" imgW="11487150" imgH="6248400" progId="StaticMetafil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1210" y="921703"/>
                        <a:ext cx="6373813" cy="374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3" name="图片 48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3" y="4768215"/>
            <a:ext cx="4941887" cy="1981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1204" name="对象 48132"/>
          <p:cNvGraphicFramePr/>
          <p:nvPr/>
        </p:nvGraphicFramePr>
        <p:xfrm>
          <a:off x="5948045" y="4337685"/>
          <a:ext cx="4410075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4" imgW="5419725" imgH="2628900" progId="StaticMetafile">
                  <p:embed/>
                </p:oleObj>
              </mc:Choice>
              <mc:Fallback>
                <p:oleObj name="" r:id="rId4" imgW="5419725" imgH="2628900" progId="StaticMetafil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8045" y="4337685"/>
                        <a:ext cx="4410075" cy="241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0962" name="对象 37890"/>
          <p:cNvGraphicFramePr/>
          <p:nvPr>
            <p:custDataLst>
              <p:tags r:id="rId1"/>
            </p:custDataLst>
          </p:nvPr>
        </p:nvGraphicFramePr>
        <p:xfrm>
          <a:off x="1138873" y="1320800"/>
          <a:ext cx="3760787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3762375" imgH="3362325" progId="StaticMetafile">
                  <p:embed/>
                </p:oleObj>
              </mc:Choice>
              <mc:Fallback>
                <p:oleObj name="" r:id="rId2" imgW="3762375" imgH="3362325" progId="StaticMetafil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8873" y="1320800"/>
                        <a:ext cx="3760787" cy="336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69925" y="4777105"/>
            <a:ext cx="7823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富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康/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盐业/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二中/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能集团/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蛋白质中心/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技工/广西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科技发展有限公司/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办事处两个客户/博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创博/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电力/四川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五局/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检察院(损坏16个镜像)/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检察院(第2次损坏3个镜像)/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财政局/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技师学校(损坏8个镜像)/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报社/大唐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发电厂/北京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学院(损坏13个镜像)/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检察院(第3次损坏7个镜像)/中国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电气化局集团/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堆龙/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广东安众科技/福茵集团/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九中/哈尔滨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公安/重庆市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研究院(损坏3个镜像)/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区第一实验学校/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国税局(损坏25个镜像)/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消防/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部信息中心/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省海洋渔业局/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县人民医院(30个镜像损坏)/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招标集团(4个镜像损坏)/云南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地产/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石化/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证券信息(加密盘损坏, 偏移: 0x25b0000)/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县人民医院(34个镜像损坏)/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科技(7个镜像损坏)/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县人民医院(11个镜像损坏)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/XX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县人民医院(20个镜像损坏)/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政府采购中心/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化工有限公司/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呼和浩特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办事处(镜像变raw格式)/天津市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工贸有限公司(8个镜像损坏)/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体检医院/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市第二中学(4个镜像损坏)/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燃气热电有限公司//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三中西山分校(损坏2个镜像)/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公安(损坏3个镜像)/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甘肃省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人民法院(损坏22个镜像)/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省监狱管理局(损坏6个镜像)/成都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中学/...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201" name="标题 4812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67410" y="376555"/>
            <a:ext cx="6586220" cy="704850"/>
          </a:xfrm>
          <a:prstGeom prst="rect">
            <a:avLst/>
          </a:prstGeom>
        </p:spPr>
        <p:txBody>
          <a:bodyPr vert="horz" lIns="101600" tIns="38100" rIns="25400" bIns="38100" rtlCol="0" anchor="ctr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hlink"/>
                </a:solidFill>
              </a:rPr>
              <a:t>部分客户环境镜像损坏技术支持案例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ctrTitle" idx="4294967295"/>
          </p:nvPr>
        </p:nvSpPr>
        <p:spPr>
          <a:xfrm>
            <a:off x="1554480" y="496253"/>
            <a:ext cx="8429625" cy="857250"/>
          </a:xfrm>
        </p:spPr>
        <p:txBody>
          <a:bodyPr wrap="square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 eaLnBrk="1" hangingPunct="1">
              <a:buClrTx/>
              <a:buSzTx/>
              <a:buFontTx/>
            </a:pP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展望</a:t>
            </a:r>
            <a:r>
              <a:rPr lang="en-US" altLang="zh-CN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/</a:t>
            </a: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下一步</a:t>
            </a:r>
            <a:endParaRPr lang="zh-CN" altLang="en-US" sz="4000" b="1">
              <a:latin typeface="华文楷体" panose="02010600040101010101" pitchFamily="2" charset="-122"/>
              <a:ea typeface="楷体" panose="02010609060101010101" pitchFamily="1" charset="-122"/>
              <a:sym typeface="Arial" panose="020B0604020202020204" pitchFamily="34" charset="0"/>
            </a:endParaRPr>
          </a:p>
        </p:txBody>
      </p:sp>
      <p:sp>
        <p:nvSpPr>
          <p:cNvPr id="53250" name="副标题 2"/>
          <p:cNvSpPr>
            <a:spLocks noGrp="1"/>
          </p:cNvSpPr>
          <p:nvPr/>
        </p:nvSpPr>
        <p:spPr>
          <a:xfrm>
            <a:off x="364490" y="1466215"/>
            <a:ext cx="11254105" cy="20707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qcow2-dump作为下面图中工具集的其中之一，与其它工具一起配合保障数据安全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整合qcow2镜像数据标示、差异对比工具：qcow2-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bitmap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. 整合qcow2镜像磁盘整理工具：qcow2-defrag 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整合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qcow2镜像增量工具: 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delta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(类似于veeam使用vmware接口正向/反向增量实现灾备)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 descr="YOUPLUS工具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88410"/>
            <a:ext cx="12192000" cy="275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698365" y="2238375"/>
            <a:ext cx="3134360" cy="15113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39995" y="3588385"/>
            <a:ext cx="2082165" cy="2088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9457"/>
          <p:cNvSpPr>
            <a:spLocks noGrp="1"/>
          </p:cNvSpPr>
          <p:nvPr>
            <p:ph type="title"/>
          </p:nvPr>
        </p:nvSpPr>
        <p:spPr>
          <a:xfrm>
            <a:off x="732155" y="262255"/>
            <a:ext cx="10231120" cy="10001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巡检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20483" name="矩形 19459"/>
          <p:cNvSpPr>
            <a:spLocks noGrp="1"/>
          </p:cNvSpPr>
          <p:nvPr/>
        </p:nvSpPr>
        <p:spPr>
          <a:xfrm>
            <a:off x="893128" y="5734050"/>
            <a:ext cx="7634287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巡检脚本检测结果：22个虚拟机，35个镜像，其中2个镜像已损坏</a:t>
            </a:r>
            <a:endParaRPr lang="zh-CN" altLang="en-US" sz="2000" b="1" dirty="0">
              <a:solidFill>
                <a:schemeClr val="hlink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1202690"/>
            <a:ext cx="5895975" cy="4476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42460" y="2453005"/>
            <a:ext cx="3295015" cy="13684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0481"/>
          <p:cNvSpPr>
            <a:spLocks noGrp="1"/>
          </p:cNvSpPr>
          <p:nvPr>
            <p:ph type="title"/>
          </p:nvPr>
        </p:nvSpPr>
        <p:spPr>
          <a:xfrm>
            <a:off x="727075" y="332105"/>
            <a:ext cx="10899140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镜像损坏告警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21507" name="对象 20483"/>
          <p:cNvGraphicFramePr/>
          <p:nvPr/>
        </p:nvGraphicFramePr>
        <p:xfrm>
          <a:off x="843915" y="1964690"/>
          <a:ext cx="48609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876800" imgH="2343150" progId="Paint.Picture">
                  <p:embed/>
                </p:oleObj>
              </mc:Choice>
              <mc:Fallback>
                <p:oleObj name="" r:id="rId1" imgW="4876800" imgH="23431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3915" y="1964690"/>
                        <a:ext cx="4860925" cy="234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65" y="1175385"/>
            <a:ext cx="5734050" cy="5238750"/>
          </a:xfrm>
          <a:prstGeom prst="rect">
            <a:avLst/>
          </a:prstGeom>
        </p:spPr>
      </p:pic>
      <p:pic>
        <p:nvPicPr>
          <p:cNvPr id="3" name="图片 204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3915" y="4797425"/>
            <a:ext cx="6732588" cy="160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21505"/>
          <p:cNvSpPr>
            <a:spLocks noGrp="1"/>
          </p:cNvSpPr>
          <p:nvPr>
            <p:ph type="title"/>
          </p:nvPr>
        </p:nvSpPr>
        <p:spPr>
          <a:xfrm>
            <a:off x="323850" y="116205"/>
            <a:ext cx="11559540" cy="417195"/>
          </a:xfrm>
        </p:spPr>
        <p:txBody>
          <a:bodyPr anchor="ctr" anchorCtr="0"/>
          <a:p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qcow2-dump -h/--help   (工具的参数说明、功能介绍及现场演示)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 descr="qcow2-dump_hel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015" y="466725"/>
            <a:ext cx="4168140" cy="6391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22529"/>
          <p:cNvSpPr>
            <a:spLocks noGrp="1"/>
          </p:cNvSpPr>
          <p:nvPr>
            <p:ph type="title"/>
          </p:nvPr>
        </p:nvSpPr>
        <p:spPr>
          <a:xfrm>
            <a:off x="2771775" y="325755"/>
            <a:ext cx="6635750" cy="6337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qcow2-dump输出结果：基本信息 (演示)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075055"/>
            <a:ext cx="587692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23553"/>
          <p:cNvSpPr>
            <a:spLocks noGrp="1"/>
          </p:cNvSpPr>
          <p:nvPr>
            <p:ph type="title"/>
          </p:nvPr>
        </p:nvSpPr>
        <p:spPr>
          <a:xfrm>
            <a:off x="868045" y="336550"/>
            <a:ext cx="10100310" cy="631825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qcow2-dump输出结果：统计信息与修复建议 </a:t>
            </a:r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(演示-A回滚快照功能)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4578" name="图片 235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245553"/>
            <a:ext cx="4962525" cy="5313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图片 23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95" y="1245870"/>
            <a:ext cx="5276850" cy="5327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24577"/>
          <p:cNvSpPr>
            <a:spLocks noGrp="1"/>
          </p:cNvSpPr>
          <p:nvPr>
            <p:ph type="title"/>
          </p:nvPr>
        </p:nvSpPr>
        <p:spPr>
          <a:xfrm>
            <a:off x="765175" y="116205"/>
            <a:ext cx="9662160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-m info/check/error/dump/edit/copy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sp>
        <p:nvSpPr>
          <p:cNvPr id="25602" name="文本占位符 24578"/>
          <p:cNvSpPr>
            <a:spLocks noGrp="1"/>
          </p:cNvSpPr>
          <p:nvPr>
            <p:ph idx="1"/>
          </p:nvPr>
        </p:nvSpPr>
        <p:spPr>
          <a:xfrm>
            <a:off x="838200" y="1196975"/>
            <a:ext cx="10514330" cy="5594985"/>
          </a:xfrm>
        </p:spPr>
        <p:txBody>
          <a:bodyPr anchor="t" anchorCtr="0"/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info:</a:t>
            </a:r>
            <a:r>
              <a:rPr lang="zh-CN" altLang="en-US" sz="1800" dirty="0">
                <a:latin typeface="宋体" panose="02010600030101010101" pitchFamily="2" charset="-122"/>
              </a:rPr>
              <a:t>  查看镜像基本信息；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check: </a:t>
            </a:r>
            <a:r>
              <a:rPr lang="zh-CN" altLang="en-US" sz="1800" dirty="0">
                <a:latin typeface="宋体" panose="02010600030101010101" pitchFamily="2" charset="-122"/>
              </a:rPr>
              <a:t>只输出检查结果，镜像是否损坏，并给出建议；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error: </a:t>
            </a:r>
            <a:r>
              <a:rPr lang="zh-CN" altLang="en-US" sz="1800" dirty="0">
                <a:latin typeface="宋体" panose="02010600030101010101" pitchFamily="2" charset="-122"/>
              </a:rPr>
              <a:t>上面的输出 + 如果有错误，出错位置；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dump:  </a:t>
            </a:r>
            <a:r>
              <a:rPr lang="zh-CN" altLang="en-US" sz="1800" dirty="0">
                <a:latin typeface="宋体" panose="02010600030101010101" pitchFamily="2" charset="-122"/>
              </a:rPr>
              <a:t>dump输出所有元数据及检查结果；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edit: </a:t>
            </a:r>
            <a:r>
              <a:rPr lang="zh-CN" altLang="en-US" sz="1800" dirty="0">
                <a:latin typeface="宋体" panose="02010600030101010101" pitchFamily="2" charset="-122"/>
              </a:rPr>
              <a:t>修改指定偏移的指定字节宽度(1/2/4/8字节, 默认值：8)的值；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(主要用于修改损坏的索引表项)  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实例：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省海洋渔业局损坏镜像修复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copy:</a:t>
            </a:r>
            <a:r>
              <a:rPr lang="zh-CN" altLang="en-US" sz="1800" dirty="0">
                <a:latin typeface="宋体" panose="02010600030101010101" pitchFamily="2" charset="-122"/>
              </a:rPr>
              <a:t> 拷贝完好数据覆盖损坏数据；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sz="1800">
                <a:latin typeface="宋体" panose="02010600030101010101" pitchFamily="2" charset="-122"/>
                <a:sym typeface="+mn-ea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: XX</a:t>
            </a:r>
            <a:r>
              <a:rPr sz="1800" dirty="0">
                <a:solidFill>
                  <a:srgbClr val="FF3300"/>
                </a:solidFill>
                <a:latin typeface="宋体" panose="02010600030101010101" pitchFamily="2" charset="-122"/>
              </a:rPr>
              <a:t>部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信息中心损坏镜像修复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             </a:t>
            </a:r>
            <a:r>
              <a:rPr lang="en-US" altLang="zh-CN" sz="180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  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市标准化研究院损坏镜像修复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pic>
        <p:nvPicPr>
          <p:cNvPr id="25603" name="图片 24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9908" y="4777740"/>
            <a:ext cx="4394200" cy="360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UNIT_PLACING_PICTURE_USER_VIEWPORT" val="{&quot;height&quot;:2205,&quot;width&quot;:10032.499212598424}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9.xml><?xml version="1.0" encoding="utf-8"?>
<p:tagLst xmlns:p="http://schemas.openxmlformats.org/presentationml/2006/main">
  <p:tag name="COMMONDATA" val="eyJoZGlkIjoiMWFmNTE5NTVjNDZiMWFmZDg4ZmE5M2M2M2JkOTRmMGMifQ=="/>
  <p:tag name="KSO_WPP_MARK_KEY" val="2538bd5c-dd74-42b3-b57a-ad98a403b346"/>
  <p:tag name="commondata" val="eyJoZGlkIjoiM2NhMzk2NDgzMGU5ZWNlZjMwNGQ0Yzg1MGY4MjIwODk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4301</Words>
  <Application>WPS 演示</Application>
  <PresentationFormat>宽屏</PresentationFormat>
  <Paragraphs>238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40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楷体</vt:lpstr>
      <vt:lpstr>Calibri</vt:lpstr>
      <vt:lpstr>Arial Unicode MS</vt:lpstr>
      <vt:lpstr>华文楷体</vt:lpstr>
      <vt:lpstr>Office 主题​​</vt:lpstr>
      <vt:lpstr>Package</vt:lpstr>
      <vt:lpstr>Paint.Picture</vt:lpstr>
      <vt:lpstr>Visio.Drawing.11</vt:lpstr>
      <vt:lpstr>Visio.Drawing.11</vt:lpstr>
      <vt:lpstr>Paint.Picture</vt:lpstr>
      <vt:lpstr>Paint.Picture</vt:lpstr>
      <vt:lpstr>StaticMetafile</vt:lpstr>
      <vt:lpstr>StaticMetafile</vt:lpstr>
      <vt:lpstr>StaticMetafile</vt:lpstr>
      <vt:lpstr>PowerPoint 演示文稿</vt:lpstr>
      <vt:lpstr>镜像检查及修复的一般步骤</vt:lpstr>
      <vt:lpstr>基础：  qcow2镜 像 格 式 及 分 配 模 式</vt:lpstr>
      <vt:lpstr>发现镜像损坏: 巡检 (存在时间延后性) -- 如何及时发现?</vt:lpstr>
      <vt:lpstr>发现镜像损坏: 镜像损坏告警 (存在时间延后性) -- 如何及时发现?</vt:lpstr>
      <vt:lpstr>qcow2-dump -h/--help   (工具的参数说明、功能介绍及现场演示)</vt:lpstr>
      <vt:lpstr>qcow2-dump输出结果：基本信息 (演示)</vt:lpstr>
      <vt:lpstr>qcow2-dump输出结果：统计信息与修复建议 (演示-A回滚快照功能)</vt:lpstr>
      <vt:lpstr>-m info/check/error/dump/edit/copy</vt:lpstr>
      <vt:lpstr>总结: qcow2-dump的设计</vt:lpstr>
      <vt:lpstr>总结: qcow2-dump设计的创新性</vt:lpstr>
      <vt:lpstr>qcow2-dump工具的设计实现</vt:lpstr>
      <vt:lpstr>开源社区交流</vt:lpstr>
      <vt:lpstr>开源社区认可</vt:lpstr>
      <vt:lpstr>开源社区认可</vt:lpstr>
      <vt:lpstr>开源社区认可</vt:lpstr>
      <vt:lpstr>开源社区认可</vt:lpstr>
      <vt:lpstr>PowerPoint 演示文稿</vt:lpstr>
      <vt:lpstr>PowerPoint 演示文稿</vt:lpstr>
      <vt:lpstr>演示： qcow2-dump检测结果：镜像损坏</vt:lpstr>
      <vt:lpstr>演示： qcow2-dump检测结果：镜像快照头损坏</vt:lpstr>
      <vt:lpstr>演示：qcow2-dump检测结果：引用计数错误导致的簇被重用(数据覆盖)</vt:lpstr>
      <vt:lpstr>收集和构造的qcow2镜像损坏样本:</vt:lpstr>
      <vt:lpstr>qcow2-dump实际应用:  A类问题 和 技术支持</vt:lpstr>
      <vt:lpstr>XXX5.2版本，A类问题 </vt:lpstr>
      <vt:lpstr>开发版本，TD简单过滤 “镜像损坏”</vt:lpstr>
      <vt:lpstr>检测性能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技术支持：XXX方程数码科技有限公司(2017-12-29)  --视频演示</vt:lpstr>
      <vt:lpstr>镜像已修复，虚拟机已正常运行</vt:lpstr>
      <vt:lpstr>PowerPoint 演示文稿</vt:lpstr>
      <vt:lpstr>2018-1-16 XXX 5.8.3即将预发布，公司停电，损坏6个镜像</vt:lpstr>
      <vt:lpstr>PowerPoint 演示文稿</vt:lpstr>
      <vt:lpstr>展望/下一步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262</cp:revision>
  <dcterms:created xsi:type="dcterms:W3CDTF">2021-08-09T02:51:00Z</dcterms:created>
  <dcterms:modified xsi:type="dcterms:W3CDTF">2023-11-06T03:24:01Z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BDC70D2477494A95A59C17202B72C819</vt:lpwstr>
  </property>
</Properties>
</file>